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89" r:id="rId4"/>
    <p:sldId id="290" r:id="rId5"/>
    <p:sldId id="260" r:id="rId6"/>
    <p:sldId id="293" r:id="rId7"/>
    <p:sldId id="294" r:id="rId8"/>
    <p:sldId id="258" r:id="rId9"/>
    <p:sldId id="259" r:id="rId10"/>
    <p:sldId id="29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2" r:id="rId20"/>
    <p:sldId id="269" r:id="rId21"/>
    <p:sldId id="280" r:id="rId22"/>
    <p:sldId id="282" r:id="rId23"/>
    <p:sldId id="270" r:id="rId24"/>
    <p:sldId id="283" r:id="rId25"/>
    <p:sldId id="284" r:id="rId26"/>
    <p:sldId id="285" r:id="rId27"/>
    <p:sldId id="271" r:id="rId28"/>
    <p:sldId id="295" r:id="rId29"/>
    <p:sldId id="287" r:id="rId30"/>
    <p:sldId id="286" r:id="rId31"/>
    <p:sldId id="296" r:id="rId32"/>
    <p:sldId id="288" r:id="rId33"/>
    <p:sldId id="273" r:id="rId34"/>
    <p:sldId id="277" r:id="rId35"/>
    <p:sldId id="278" r:id="rId36"/>
    <p:sldId id="279" r:id="rId37"/>
    <p:sldId id="281" r:id="rId38"/>
    <p:sldId id="274" r:id="rId39"/>
    <p:sldId id="275" r:id="rId40"/>
    <p:sldId id="276" r:id="rId41"/>
    <p:sldId id="297" r:id="rId42"/>
    <p:sldId id="298" r:id="rId43"/>
    <p:sldId id="299" r:id="rId44"/>
    <p:sldId id="300" r:id="rId45"/>
    <p:sldId id="301" r:id="rId46"/>
    <p:sldId id="291" r:id="rId47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20F6-F4A2-46D6-B360-8C889C8DE9F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A355-AFBF-4BEC-AE62-B5FC1460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E553C-3351-41CF-9474-9E9DE57BFE2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B233-D51E-4F5C-AA5F-B1299B10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smtClean="0"/>
              <a:t>need “boat.bmp” </a:t>
            </a:r>
            <a:r>
              <a:rPr lang="en-US" dirty="0" smtClean="0"/>
              <a:t>in same drive as </a:t>
            </a:r>
            <a:r>
              <a:rPr lang="en-US" smtClean="0"/>
              <a:t>html file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3B233-D51E-4F5C-AA5F-B1299B105D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A6DF81-893B-4951-8C6B-59210697977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BC0A70-A938-416C-A237-BE55834F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usouthal.ed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usouthal.ed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usouthal.ed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Your Own Web Pages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Programming in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9160"/>
          </a:xfrm>
        </p:spPr>
        <p:txBody>
          <a:bodyPr/>
          <a:lstStyle/>
          <a:p>
            <a:r>
              <a:rPr lang="en-US" dirty="0" smtClean="0"/>
              <a:t>Right-Click on Desktop</a:t>
            </a:r>
          </a:p>
          <a:p>
            <a:r>
              <a:rPr lang="en-US" dirty="0" smtClean="0"/>
              <a:t>New</a:t>
            </a:r>
          </a:p>
          <a:p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Name it with your Name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205" t="24501" r="14583"/>
          <a:stretch/>
        </p:blipFill>
        <p:spPr bwMode="auto">
          <a:xfrm>
            <a:off x="4267200" y="1447800"/>
            <a:ext cx="4443413" cy="3090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59455" t="54131" r="28846" b="27635"/>
          <a:stretch/>
        </p:blipFill>
        <p:spPr bwMode="auto">
          <a:xfrm>
            <a:off x="1524000" y="4724400"/>
            <a:ext cx="1566863" cy="1414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0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1</a:t>
            </a:r>
            <a:r>
              <a:rPr lang="en-US" baseline="30000" dirty="0" smtClean="0"/>
              <a:t>st</a:t>
            </a:r>
            <a:r>
              <a:rPr lang="en-US" dirty="0" smtClean="0"/>
              <a:t>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write HTML in any word processor or specialized software programs</a:t>
            </a:r>
          </a:p>
          <a:p>
            <a:pPr lvl="1"/>
            <a:r>
              <a:rPr lang="en-US" dirty="0" smtClean="0"/>
              <a:t>Notepad is Readily Available (and Free)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Start </a:t>
            </a:r>
            <a:r>
              <a:rPr lang="en-US" dirty="0" smtClean="0">
                <a:sym typeface="Wingdings" pitchFamily="2" charset="2"/>
              </a:rPr>
              <a:t> All Programs  Accessories  Notepad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4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&lt;!DOCTYPE html&gt;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&lt;html&gt;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&lt;head&gt;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&lt;title&gt; </a:t>
            </a:r>
            <a:r>
              <a:rPr lang="en-US" b="1" dirty="0" smtClean="0">
                <a:solidFill>
                  <a:srgbClr val="FFFF00"/>
                </a:solidFill>
              </a:rPr>
              <a:t>Type in Your Name Here&lt;/</a:t>
            </a:r>
            <a:r>
              <a:rPr lang="en-US" b="1" dirty="0">
                <a:solidFill>
                  <a:srgbClr val="FFFF00"/>
                </a:solidFill>
              </a:rPr>
              <a:t>title&gt;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&lt;/head&gt;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&lt;body&gt;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&lt;h1&gt; My First </a:t>
            </a:r>
            <a:r>
              <a:rPr lang="en-US" b="1" dirty="0" smtClean="0">
                <a:solidFill>
                  <a:srgbClr val="FFFF00"/>
                </a:solidFill>
              </a:rPr>
              <a:t>Heading – Your Name Here </a:t>
            </a:r>
            <a:r>
              <a:rPr lang="en-US" b="1" dirty="0">
                <a:solidFill>
                  <a:srgbClr val="FFFF00"/>
                </a:solidFill>
              </a:rPr>
              <a:t>&lt;/h1&gt;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&lt;p&gt; My First </a:t>
            </a:r>
            <a:r>
              <a:rPr lang="en-US" b="1" dirty="0" smtClean="0">
                <a:solidFill>
                  <a:srgbClr val="FFFF00"/>
                </a:solidFill>
              </a:rPr>
              <a:t>Paragraph – About Me </a:t>
            </a:r>
            <a:r>
              <a:rPr lang="en-US" b="1" dirty="0">
                <a:solidFill>
                  <a:srgbClr val="FFFF00"/>
                </a:solidFill>
              </a:rPr>
              <a:t>&lt;/p&gt;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&lt;/body&gt;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&lt;/html&gt;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&lt;!-- Spacing is not important --&gt;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26122" t="15954" r="23077" b="24786"/>
          <a:stretch/>
        </p:blipFill>
        <p:spPr bwMode="auto">
          <a:xfrm>
            <a:off x="1295400" y="2667000"/>
            <a:ext cx="5853113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HTML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Menu</a:t>
            </a:r>
          </a:p>
          <a:p>
            <a:r>
              <a:rPr lang="en-US" b="1" u="sng" dirty="0" smtClean="0"/>
              <a:t>SAVE AS </a:t>
            </a:r>
          </a:p>
          <a:p>
            <a:endParaRPr lang="en-US" b="1" u="sng" dirty="0"/>
          </a:p>
          <a:p>
            <a:endParaRPr lang="en-US" b="1" u="sng" dirty="0"/>
          </a:p>
        </p:txBody>
      </p:sp>
      <p:sp>
        <p:nvSpPr>
          <p:cNvPr id="4" name="Left Arrow 3"/>
          <p:cNvSpPr/>
          <p:nvPr/>
        </p:nvSpPr>
        <p:spPr>
          <a:xfrm>
            <a:off x="2438400" y="3657600"/>
            <a:ext cx="2514600" cy="838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Select Desktop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390900" y="5486400"/>
            <a:ext cx="2476500" cy="5471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Select “All Files”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743200" y="2971800"/>
            <a:ext cx="2514600" cy="838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 Your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00209"/>
            <a:ext cx="6019800" cy="364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HTML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SAVE AS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 smtClean="0"/>
          </a:p>
          <a:p>
            <a:pPr marL="137160" indent="0">
              <a:buNone/>
            </a:pPr>
            <a:endParaRPr lang="en-US" b="1" u="sng" dirty="0"/>
          </a:p>
          <a:p>
            <a:endParaRPr lang="en-US" b="1" u="sng" dirty="0" smtClean="0"/>
          </a:p>
          <a:p>
            <a:r>
              <a:rPr lang="en-US" b="1" u="sng" dirty="0" smtClean="0"/>
              <a:t>YourName.HTML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pPr marL="137160" indent="0">
              <a:buNone/>
            </a:pPr>
            <a:endParaRPr lang="en-US" b="1" u="sng" dirty="0" smtClean="0"/>
          </a:p>
          <a:p>
            <a:endParaRPr lang="en-US" b="1" u="sng" dirty="0"/>
          </a:p>
          <a:p>
            <a:endParaRPr lang="en-US" b="1" u="sng" dirty="0"/>
          </a:p>
        </p:txBody>
      </p:sp>
      <p:sp>
        <p:nvSpPr>
          <p:cNvPr id="5" name="Left Arrow 4"/>
          <p:cNvSpPr/>
          <p:nvPr/>
        </p:nvSpPr>
        <p:spPr>
          <a:xfrm>
            <a:off x="3048000" y="4419600"/>
            <a:ext cx="2590800" cy="5471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 YourName.HTML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590800" cy="250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in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Your Folder on the Desktop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343400" y="3581400"/>
            <a:ext cx="3429000" cy="685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 Click on Your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458200" cy="31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in 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Double-click on the File Name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657600" y="3943331"/>
            <a:ext cx="2971800" cy="7132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Double-Click File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in Web Browser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8" y="1981200"/>
            <a:ext cx="8256783" cy="394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477000" y="2743200"/>
            <a:ext cx="1752600" cy="685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124200" y="3291870"/>
            <a:ext cx="1752600" cy="685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Paragraph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876800" y="2133600"/>
            <a:ext cx="16002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248" y="6096000"/>
            <a:ext cx="711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content included in &lt;body&gt; section displays in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Headings are defined with &lt;h1&gt; to &lt;h6&gt; tags</a:t>
            </a:r>
          </a:p>
          <a:p>
            <a:pPr lvl="1"/>
            <a:r>
              <a:rPr lang="en-US" dirty="0" smtClean="0"/>
              <a:t>H1 defines the most important (top level) heading</a:t>
            </a:r>
          </a:p>
          <a:p>
            <a:pPr lvl="1"/>
            <a:r>
              <a:rPr lang="en-US" dirty="0" smtClean="0"/>
              <a:t>H6 is the least important (bottom level) heading</a:t>
            </a:r>
          </a:p>
          <a:p>
            <a:endParaRPr lang="en-US" dirty="0"/>
          </a:p>
          <a:p>
            <a:r>
              <a:rPr lang="en-US" dirty="0" smtClean="0"/>
              <a:t>Headings are important for the structure of a web page</a:t>
            </a:r>
          </a:p>
          <a:p>
            <a:pPr lvl="1"/>
            <a:r>
              <a:rPr lang="en-US" dirty="0" smtClean="0"/>
              <a:t>Do not use just to make text bigger</a:t>
            </a:r>
          </a:p>
          <a:p>
            <a:pPr lvl="1"/>
            <a:r>
              <a:rPr lang="en-US" dirty="0" smtClean="0"/>
              <a:t>Key words in &lt;h1&gt; and &lt;h2&gt; for Search Engines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Headings to your HTML Document</a:t>
            </a:r>
          </a:p>
          <a:p>
            <a:pPr lvl="1"/>
            <a:r>
              <a:rPr lang="en-US" dirty="0" smtClean="0"/>
              <a:t>In the &lt;body&gt; section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/>
              <a:t>&lt;body&gt;</a:t>
            </a:r>
          </a:p>
          <a:p>
            <a:pPr marL="137160" indent="0">
              <a:buNone/>
            </a:pPr>
            <a:r>
              <a:rPr lang="en-US" dirty="0"/>
              <a:t>&lt;h1&gt; My First Heading – Your Name Here &lt;/h1&gt;</a:t>
            </a:r>
          </a:p>
          <a:p>
            <a:pPr marL="137160" indent="0">
              <a:buNone/>
            </a:pPr>
            <a:r>
              <a:rPr lang="en-US" dirty="0"/>
              <a:t>&lt;p&gt; My First Paragraph – About Me &lt;/p</a:t>
            </a:r>
            <a:r>
              <a:rPr lang="en-US" dirty="0" smtClean="0"/>
              <a:t>&gt;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&lt;h2&gt; School &lt;/h2&gt;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&lt;h3&gt; Favorite Class &lt;/h3&gt;</a:t>
            </a: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dirty="0"/>
              <a:t>&lt;/body&gt;</a:t>
            </a:r>
          </a:p>
          <a:p>
            <a:pPr marL="137160" indent="0">
              <a:buNone/>
            </a:pPr>
            <a:r>
              <a:rPr lang="en-US" dirty="0"/>
              <a:t>&lt;/html&gt;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Used to design/create web pages</a:t>
            </a:r>
          </a:p>
          <a:p>
            <a:r>
              <a:rPr lang="en-US" dirty="0" smtClean="0"/>
              <a:t>Hyper Text Markup Language</a:t>
            </a:r>
          </a:p>
          <a:p>
            <a:pPr lvl="1"/>
            <a:r>
              <a:rPr lang="en-US" dirty="0" smtClean="0"/>
              <a:t>Markup Language</a:t>
            </a:r>
          </a:p>
          <a:p>
            <a:pPr lvl="2"/>
            <a:r>
              <a:rPr lang="en-US" dirty="0" smtClean="0"/>
              <a:t>Series of Markup tags</a:t>
            </a:r>
          </a:p>
          <a:p>
            <a:pPr lvl="2"/>
            <a:r>
              <a:rPr lang="en-US" dirty="0" smtClean="0"/>
              <a:t>Tags Describe the Content of a Document</a:t>
            </a:r>
          </a:p>
          <a:p>
            <a:pPr lvl="1"/>
            <a:r>
              <a:rPr lang="en-US" dirty="0" smtClean="0"/>
              <a:t>HTML documents</a:t>
            </a:r>
          </a:p>
          <a:p>
            <a:pPr lvl="2"/>
            <a:r>
              <a:rPr lang="en-US" dirty="0" smtClean="0"/>
              <a:t>Plain Text (Text / Information)</a:t>
            </a:r>
          </a:p>
          <a:p>
            <a:pPr lvl="2"/>
            <a:r>
              <a:rPr lang="en-US" dirty="0" smtClean="0"/>
              <a:t>HTML Tags (Formatting, Setup)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Save:  File </a:t>
            </a:r>
            <a:r>
              <a:rPr lang="en-US" dirty="0" smtClean="0">
                <a:sym typeface="Wingdings" pitchFamily="2" charset="2"/>
              </a:rPr>
              <a:t> Save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Note – Not “Save As”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Display in Web Browser to see Headings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9218"/>
            <a:ext cx="69532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932714" y="4191000"/>
            <a:ext cx="146685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1905000" y="5094514"/>
            <a:ext cx="1466850" cy="457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H2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2286000" y="5562600"/>
            <a:ext cx="1466850" cy="3810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HTML documents are divided into paragraphs</a:t>
            </a:r>
          </a:p>
          <a:p>
            <a:r>
              <a:rPr lang="en-US" dirty="0" smtClean="0"/>
              <a:t>Empty lines are inserted before and after a paragraph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&lt;p&gt; My First Paragraph – About Me &lt;/p&gt;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&lt;p&gt; My Family - Include 2-3 lines about your family here &lt;/p&gt;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&lt;p&gt; My Best Friend - Include 2-3 lines about your best friend (human or pet) &lt;/p&gt;</a:t>
            </a:r>
          </a:p>
          <a:p>
            <a:endParaRPr lang="en-US" dirty="0" smtClean="0"/>
          </a:p>
          <a:p>
            <a:r>
              <a:rPr lang="en-US" dirty="0" smtClean="0"/>
              <a:t>Add code to your Webpage  </a:t>
            </a:r>
          </a:p>
          <a:p>
            <a:r>
              <a:rPr lang="en-US" dirty="0" smtClean="0"/>
              <a:t>Save and Display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0254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4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Hyperlinks allow you to click away from your page onto another page</a:t>
            </a:r>
          </a:p>
          <a:p>
            <a:pPr lvl="1"/>
            <a:r>
              <a:rPr lang="en-US" dirty="0" smtClean="0"/>
              <a:t>Can be a word, a group of words, or a picture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Hyperlinks are one of the most important features of HTML documents</a:t>
            </a:r>
          </a:p>
          <a:p>
            <a:endParaRPr lang="en-US" dirty="0"/>
          </a:p>
          <a:p>
            <a:r>
              <a:rPr lang="en-US" dirty="0" smtClean="0"/>
              <a:t>Links use the anchor tag &lt;a&gt;</a:t>
            </a:r>
          </a:p>
          <a:p>
            <a:r>
              <a:rPr lang="en-US" dirty="0" smtClean="0"/>
              <a:t>Anchor Tags use a “</a:t>
            </a:r>
            <a:r>
              <a:rPr lang="en-US" dirty="0" err="1" smtClean="0"/>
              <a:t>href</a:t>
            </a:r>
            <a:r>
              <a:rPr lang="en-US" dirty="0" smtClean="0"/>
              <a:t>” attribute to indicate the link’s destination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Syntax:</a:t>
            </a:r>
          </a:p>
          <a:p>
            <a:pPr marL="137160" indent="0">
              <a:buNone/>
            </a:pPr>
            <a:r>
              <a:rPr lang="en-US" dirty="0" smtClean="0"/>
              <a:t>&lt; a </a:t>
            </a:r>
            <a:r>
              <a:rPr lang="en-US" dirty="0" err="1" smtClean="0"/>
              <a:t>href</a:t>
            </a:r>
            <a:r>
              <a:rPr lang="en-US" dirty="0" smtClean="0"/>
              <a:t>=“</a:t>
            </a:r>
            <a:r>
              <a:rPr lang="en-US" dirty="0" err="1" smtClean="0"/>
              <a:t>url</a:t>
            </a:r>
            <a:r>
              <a:rPr lang="en-US" dirty="0" smtClean="0"/>
              <a:t>”&gt; Link Text &lt;/a&gt;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a 	</a:t>
            </a:r>
            <a:r>
              <a:rPr lang="en-US" dirty="0" smtClean="0">
                <a:sym typeface="Wingdings" pitchFamily="2" charset="2"/>
              </a:rPr>
              <a:t> opens the anchor tag</a:t>
            </a:r>
          </a:p>
          <a:p>
            <a:pPr marL="137160" indent="0">
              <a:buNone/>
            </a:pPr>
            <a:r>
              <a:rPr lang="en-US" dirty="0" err="1" smtClean="0">
                <a:sym typeface="Wingdings" pitchFamily="2" charset="2"/>
              </a:rPr>
              <a:t>href</a:t>
            </a:r>
            <a:r>
              <a:rPr lang="en-US" dirty="0" smtClean="0">
                <a:sym typeface="Wingdings" pitchFamily="2" charset="2"/>
              </a:rPr>
              <a:t> 	 gives the destination URL (address of the 	destination web page) </a:t>
            </a:r>
          </a:p>
          <a:p>
            <a:pPr marL="137160" indent="0">
              <a:buNone/>
            </a:pPr>
            <a:r>
              <a:rPr lang="en-US" dirty="0" smtClean="0">
                <a:sym typeface="Wingdings" pitchFamily="2" charset="2"/>
              </a:rPr>
              <a:t>Link Text  Words that will display at the Link 	on the web page</a:t>
            </a:r>
          </a:p>
          <a:p>
            <a:pPr marL="137160" indent="0">
              <a:buNone/>
            </a:pPr>
            <a:r>
              <a:rPr lang="en-US" dirty="0" smtClean="0">
                <a:sym typeface="Wingdings" pitchFamily="2" charset="2"/>
              </a:rPr>
              <a:t>/a	  close anchor 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Link: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&lt;a </a:t>
            </a:r>
            <a:r>
              <a:rPr lang="en-US" dirty="0" err="1" smtClean="0">
                <a:solidFill>
                  <a:srgbClr val="FFFF00"/>
                </a:solidFill>
              </a:rPr>
              <a:t>href</a:t>
            </a:r>
            <a:r>
              <a:rPr lang="en-US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http://www.cis.usouthal.edu</a:t>
            </a:r>
            <a:r>
              <a:rPr lang="en-US" dirty="0" smtClean="0">
                <a:solidFill>
                  <a:srgbClr val="FFFF00"/>
                </a:solidFill>
              </a:rPr>
              <a:t>&gt; School of  Computing &lt;/a&gt;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Add to your Web Page – before the &lt;/body&gt;</a:t>
            </a:r>
          </a:p>
          <a:p>
            <a:r>
              <a:rPr lang="en-US" dirty="0" smtClean="0"/>
              <a:t>Save and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Unvisited Links – blue and underlined</a:t>
            </a:r>
          </a:p>
          <a:p>
            <a:r>
              <a:rPr lang="en-US" dirty="0" smtClean="0"/>
              <a:t>Visited Links – purple and underlined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0389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514600" y="4191000"/>
            <a:ext cx="1614487" cy="685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Adding Pictures to your Web Page</a:t>
            </a:r>
          </a:p>
          <a:p>
            <a:r>
              <a:rPr lang="en-US" dirty="0" smtClean="0"/>
              <a:t>Images use the </a:t>
            </a:r>
            <a:r>
              <a:rPr lang="en-US" dirty="0" err="1" smtClean="0"/>
              <a:t>img</a:t>
            </a:r>
            <a:r>
              <a:rPr lang="en-US" dirty="0"/>
              <a:t> </a:t>
            </a:r>
            <a:r>
              <a:rPr lang="en-US" dirty="0" smtClean="0"/>
              <a:t>tag and a </a:t>
            </a:r>
            <a:r>
              <a:rPr lang="en-US" dirty="0" err="1" smtClean="0"/>
              <a:t>src</a:t>
            </a:r>
            <a:r>
              <a:rPr lang="en-US" dirty="0" smtClean="0"/>
              <a:t> attribute</a:t>
            </a:r>
          </a:p>
          <a:p>
            <a:pPr lvl="1"/>
            <a:r>
              <a:rPr lang="en-US" dirty="0" smtClean="0"/>
              <a:t>Example:</a:t>
            </a:r>
          </a:p>
          <a:p>
            <a:pPr lvl="1">
              <a:buNone/>
            </a:pPr>
            <a:r>
              <a:rPr lang="en-US" sz="2800" dirty="0">
                <a:solidFill>
                  <a:srgbClr val="FFFF00"/>
                </a:solidFill>
              </a:rPr>
              <a:t>&lt;</a:t>
            </a:r>
            <a:r>
              <a:rPr lang="en-US" sz="2800" dirty="0" err="1">
                <a:solidFill>
                  <a:srgbClr val="FFFF00"/>
                </a:solidFill>
              </a:rPr>
              <a:t>img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src</a:t>
            </a:r>
            <a:r>
              <a:rPr lang="en-US" sz="2800" dirty="0">
                <a:solidFill>
                  <a:srgbClr val="FFFF00"/>
                </a:solidFill>
              </a:rPr>
              <a:t> ="school.jpg" alt="My School</a:t>
            </a:r>
            <a:r>
              <a:rPr lang="en-US" sz="2800" dirty="0" smtClean="0">
                <a:solidFill>
                  <a:srgbClr val="FFFF00"/>
                </a:solidFill>
              </a:rPr>
              <a:t>"&gt;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src</a:t>
            </a:r>
            <a:r>
              <a:rPr lang="en-US" dirty="0" smtClean="0"/>
              <a:t> attribute – the location of the image file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alt attribute give alternate information about an image in case the viewer cannot see the image</a:t>
            </a:r>
          </a:p>
          <a:p>
            <a:pPr lvl="2"/>
            <a:r>
              <a:rPr lang="en-US" dirty="0" smtClean="0"/>
              <a:t>Slow connection / Using a screen reader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Image Tags are “empty tags” – No Closing 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a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smtClean="0">
                <a:sym typeface="Wingdings" pitchFamily="2" charset="2"/>
              </a:rPr>
              <a:t> Images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Search – Your School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Right Click on a Picture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“Save Image As”  “School”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3429000"/>
            <a:ext cx="70056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800600" y="3429000"/>
            <a:ext cx="1828800" cy="609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Folder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2743200" y="5486400"/>
            <a:ext cx="182880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114800" y="5791200"/>
            <a:ext cx="2133600" cy="609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File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code to Web Page: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&lt;</a:t>
            </a:r>
            <a:r>
              <a:rPr lang="en-US" sz="2800" dirty="0" err="1" smtClean="0">
                <a:solidFill>
                  <a:srgbClr val="FFFF00"/>
                </a:solidFill>
              </a:rPr>
              <a:t>img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src</a:t>
            </a:r>
            <a:r>
              <a:rPr lang="en-US" sz="2800" dirty="0" smtClean="0">
                <a:solidFill>
                  <a:srgbClr val="FFFF00"/>
                </a:solidFill>
              </a:rPr>
              <a:t> =“school.jpg" alt=“My School"&gt;</a:t>
            </a: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May be .jpg, .bmp or, .</a:t>
            </a:r>
            <a:r>
              <a:rPr lang="en-US" dirty="0" err="1" smtClean="0">
                <a:solidFill>
                  <a:srgbClr val="FFFF00"/>
                </a:solidFill>
              </a:rPr>
              <a:t>png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Save and Display</a:t>
            </a: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2971800" cy="407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Code in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WYSIWYG editors are available (example:  Word) to quickly and easily create Web Pages</a:t>
            </a:r>
          </a:p>
          <a:p>
            <a:endParaRPr lang="en-US" dirty="0" smtClean="0"/>
          </a:p>
          <a:p>
            <a:r>
              <a:rPr lang="en-US" dirty="0" smtClean="0"/>
              <a:t>Disadvantages to Image-Based Editors</a:t>
            </a:r>
          </a:p>
          <a:p>
            <a:pPr lvl="1"/>
            <a:r>
              <a:rPr lang="en-US" dirty="0" smtClean="0"/>
              <a:t>Compatibility Issues</a:t>
            </a:r>
          </a:p>
          <a:p>
            <a:pPr lvl="2"/>
            <a:r>
              <a:rPr lang="en-US" dirty="0" smtClean="0"/>
              <a:t>Text may be positioned in the wrong place so search engines (Google) won’t see it</a:t>
            </a:r>
          </a:p>
          <a:p>
            <a:pPr lvl="2"/>
            <a:r>
              <a:rPr lang="en-US" dirty="0" smtClean="0"/>
              <a:t>Font sizes may not appear correctly</a:t>
            </a:r>
          </a:p>
          <a:p>
            <a:pPr lvl="2"/>
            <a:r>
              <a:rPr lang="en-US" dirty="0" smtClean="0"/>
              <a:t>May display differently in different browsers</a:t>
            </a:r>
          </a:p>
          <a:p>
            <a:pPr lvl="2"/>
            <a:r>
              <a:rPr lang="en-US" dirty="0" smtClean="0"/>
              <a:t>Expansion of website can be limited based on program’s design interface</a:t>
            </a:r>
          </a:p>
          <a:p>
            <a:pPr lvl="1"/>
            <a:r>
              <a:rPr lang="en-US" dirty="0" smtClean="0"/>
              <a:t>HTML was meant for Document Structure not Design</a:t>
            </a:r>
          </a:p>
          <a:p>
            <a:pPr lvl="2"/>
            <a:r>
              <a:rPr lang="en-US" dirty="0" smtClean="0"/>
              <a:t>Image-based editors work on the design</a:t>
            </a:r>
          </a:p>
        </p:txBody>
      </p:sp>
    </p:spTree>
    <p:extLst>
      <p:ext uri="{BB962C8B-B14F-4D97-AF65-F5344CB8AC3E}">
        <p14:creationId xmlns:p14="http://schemas.microsoft.com/office/powerpoint/2010/main" val="29528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Size an Image include Width and Height properties</a:t>
            </a:r>
          </a:p>
          <a:p>
            <a:endParaRPr lang="en-US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FFFF00"/>
                </a:solidFill>
              </a:rPr>
              <a:t>&lt;</a:t>
            </a:r>
            <a:r>
              <a:rPr lang="en-US" sz="2800" dirty="0" err="1">
                <a:solidFill>
                  <a:srgbClr val="FFFF00"/>
                </a:solidFill>
              </a:rPr>
              <a:t>img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src</a:t>
            </a:r>
            <a:r>
              <a:rPr lang="en-US" sz="2800" dirty="0">
                <a:solidFill>
                  <a:srgbClr val="FFFF00"/>
                </a:solidFill>
              </a:rPr>
              <a:t> =“school.jpg" alt=“My School</a:t>
            </a:r>
            <a:r>
              <a:rPr lang="en-US" sz="2800" dirty="0" smtClean="0">
                <a:solidFill>
                  <a:srgbClr val="FFFF00"/>
                </a:solidFill>
              </a:rPr>
              <a:t>"</a:t>
            </a:r>
            <a:endParaRPr lang="en-US" sz="2800" dirty="0">
              <a:solidFill>
                <a:srgbClr val="FFFF00"/>
              </a:solidFill>
            </a:endParaRP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width = 75 height = 75&gt;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>
              <a:solidFill>
                <a:srgbClr val="FFFF00"/>
              </a:solidFill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Used Pixels by default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06874"/>
            <a:ext cx="3048000" cy="30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would you include an Image as a Hyperlink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Link Code: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&lt;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dirty="0" err="1">
                <a:solidFill>
                  <a:srgbClr val="FFFF00"/>
                </a:solidFill>
              </a:rPr>
              <a:t>href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www.cis.usouthal.edu</a:t>
            </a:r>
            <a:r>
              <a:rPr lang="en-US" dirty="0" smtClean="0">
                <a:solidFill>
                  <a:srgbClr val="FFFF00"/>
                </a:solidFill>
              </a:rPr>
              <a:t>&gt; 	</a:t>
            </a:r>
            <a:r>
              <a:rPr lang="en-US" dirty="0" smtClean="0"/>
              <a:t>Put Image Code Here Instead of Text</a:t>
            </a:r>
            <a:r>
              <a:rPr lang="en-US" dirty="0" smtClean="0">
                <a:solidFill>
                  <a:srgbClr val="FFFF00"/>
                </a:solidFill>
              </a:rPr>
              <a:t>&lt;/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&gt;</a:t>
            </a: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Example: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>
                <a:solidFill>
                  <a:srgbClr val="FFFF00"/>
                </a:solidFill>
              </a:rPr>
              <a:t>	&lt;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dirty="0" err="1">
                <a:solidFill>
                  <a:srgbClr val="FFFF00"/>
                </a:solidFill>
              </a:rPr>
              <a:t>href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www.cis.usouthal.edu</a:t>
            </a:r>
            <a:r>
              <a:rPr lang="en-US" dirty="0" smtClean="0">
                <a:solidFill>
                  <a:srgbClr val="FFFF00"/>
                </a:solidFill>
              </a:rPr>
              <a:t>&gt;  &lt;</a:t>
            </a:r>
            <a:r>
              <a:rPr lang="en-US" sz="2800" dirty="0" err="1" smtClean="0">
                <a:solidFill>
                  <a:srgbClr val="FFFF00"/>
                </a:solidFill>
              </a:rPr>
              <a:t>img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src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	=“</a:t>
            </a:r>
            <a:r>
              <a:rPr lang="en-US" sz="2800" dirty="0">
                <a:solidFill>
                  <a:srgbClr val="FFFF00"/>
                </a:solidFill>
              </a:rPr>
              <a:t>school.jpg" alt=“My </a:t>
            </a:r>
            <a:r>
              <a:rPr lang="en-US" sz="2800" dirty="0" smtClean="0">
                <a:solidFill>
                  <a:srgbClr val="FFFF00"/>
                </a:solidFill>
              </a:rPr>
              <a:t>School“&gt; </a:t>
            </a:r>
            <a:r>
              <a:rPr lang="en-US" dirty="0" smtClean="0">
                <a:solidFill>
                  <a:srgbClr val="FFFF00"/>
                </a:solidFill>
              </a:rPr>
              <a:t>&lt;/</a:t>
            </a:r>
            <a:r>
              <a:rPr lang="en-US" dirty="0">
                <a:solidFill>
                  <a:srgbClr val="FFFF00"/>
                </a:solidFill>
              </a:rPr>
              <a:t>a&gt;</a:t>
            </a: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and Relative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Deals with links to documents and images</a:t>
            </a:r>
          </a:p>
          <a:p>
            <a:r>
              <a:rPr lang="en-US" dirty="0" smtClean="0"/>
              <a:t>Absolute Paths:</a:t>
            </a:r>
          </a:p>
          <a:p>
            <a:pPr lvl="1"/>
            <a:r>
              <a:rPr lang="en-US" dirty="0" smtClean="0"/>
              <a:t>Very specific location of file is included</a:t>
            </a:r>
          </a:p>
          <a:p>
            <a:pPr lvl="1"/>
            <a:r>
              <a:rPr lang="en-US" dirty="0" smtClean="0"/>
              <a:t>Required when linking to files outside of your domain location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>
                <a:solidFill>
                  <a:srgbClr val="FFFF00"/>
                </a:solidFill>
              </a:rPr>
              <a:t>&lt;a </a:t>
            </a:r>
            <a:r>
              <a:rPr lang="en-US" dirty="0" err="1">
                <a:solidFill>
                  <a:srgbClr val="FFFF00"/>
                </a:solidFill>
              </a:rPr>
              <a:t>href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http://www.cis.usouthal.edu</a:t>
            </a:r>
            <a:r>
              <a:rPr lang="en-US" dirty="0">
                <a:solidFill>
                  <a:srgbClr val="FFFF00"/>
                </a:solidFill>
              </a:rPr>
              <a:t>&gt; School of  Computing &lt;/a</a:t>
            </a:r>
            <a:r>
              <a:rPr lang="en-US" dirty="0" smtClean="0">
                <a:solidFill>
                  <a:srgbClr val="FFFF00"/>
                </a:solidFill>
              </a:rPr>
              <a:t>&gt;</a:t>
            </a:r>
            <a:endParaRPr lang="en-US" dirty="0"/>
          </a:p>
          <a:p>
            <a:r>
              <a:rPr lang="en-US" dirty="0" smtClean="0"/>
              <a:t>Relative Paths:</a:t>
            </a:r>
          </a:p>
          <a:p>
            <a:pPr lvl="1"/>
            <a:r>
              <a:rPr lang="en-US" dirty="0" smtClean="0"/>
              <a:t>Change depending on the page the links are on</a:t>
            </a:r>
          </a:p>
          <a:p>
            <a:pPr lvl="1"/>
            <a:r>
              <a:rPr lang="en-US" dirty="0" smtClean="0"/>
              <a:t>Used within the same domain location </a:t>
            </a:r>
          </a:p>
          <a:p>
            <a:pPr lvl="2"/>
            <a:r>
              <a:rPr lang="en-US" dirty="0" smtClean="0"/>
              <a:t>Links in the same directory as the current page have no path</a:t>
            </a:r>
          </a:p>
          <a:p>
            <a:pPr lvl="3"/>
            <a:r>
              <a:rPr lang="en-US" dirty="0">
                <a:solidFill>
                  <a:srgbClr val="FFFF00"/>
                </a:solidFill>
              </a:rPr>
              <a:t>&lt;</a:t>
            </a:r>
            <a:r>
              <a:rPr lang="en-US" dirty="0" err="1">
                <a:solidFill>
                  <a:srgbClr val="FFFF00"/>
                </a:solidFill>
              </a:rPr>
              <a:t>img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src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=“school.jpg" </a:t>
            </a:r>
            <a:r>
              <a:rPr lang="en-US" dirty="0">
                <a:solidFill>
                  <a:srgbClr val="FFFF00"/>
                </a:solidFill>
              </a:rPr>
              <a:t>alt</a:t>
            </a:r>
            <a:r>
              <a:rPr lang="en-US" dirty="0" smtClean="0">
                <a:solidFill>
                  <a:srgbClr val="FFFF00"/>
                </a:solidFill>
              </a:rPr>
              <a:t>=“My School"&gt;</a:t>
            </a:r>
            <a:endParaRPr lang="en-US" dirty="0" smtClean="0"/>
          </a:p>
          <a:p>
            <a:pPr lvl="2"/>
            <a:r>
              <a:rPr lang="en-US" dirty="0" smtClean="0"/>
              <a:t>Sub-directories are listed without preceding slashes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&lt;</a:t>
            </a:r>
            <a:r>
              <a:rPr lang="en-US" dirty="0" err="1" smtClean="0">
                <a:solidFill>
                  <a:srgbClr val="FFFF00"/>
                </a:solidFill>
              </a:rPr>
              <a:t>img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src</a:t>
            </a:r>
            <a:r>
              <a:rPr lang="en-US" dirty="0" smtClean="0">
                <a:solidFill>
                  <a:srgbClr val="FFFF00"/>
                </a:solidFill>
              </a:rPr>
              <a:t> = “</a:t>
            </a:r>
            <a:r>
              <a:rPr lang="en-US" dirty="0" err="1" smtClean="0">
                <a:solidFill>
                  <a:srgbClr val="FFFF00"/>
                </a:solidFill>
              </a:rPr>
              <a:t>HTML_websites</a:t>
            </a:r>
            <a:r>
              <a:rPr lang="en-US" dirty="0" smtClean="0">
                <a:solidFill>
                  <a:srgbClr val="FFFF00"/>
                </a:solidFill>
              </a:rPr>
              <a:t>/school.jpg” alt=“My School”&gt;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can be used to separate content</a:t>
            </a:r>
          </a:p>
          <a:p>
            <a:r>
              <a:rPr lang="en-US" dirty="0" smtClean="0"/>
              <a:t>Created with an &lt;</a:t>
            </a:r>
            <a:r>
              <a:rPr lang="en-US" dirty="0" err="1" smtClean="0"/>
              <a:t>hr</a:t>
            </a:r>
            <a:r>
              <a:rPr lang="en-US" dirty="0" smtClean="0"/>
              <a:t>&gt; tag</a:t>
            </a:r>
          </a:p>
          <a:p>
            <a:pPr lvl="1"/>
            <a:r>
              <a:rPr lang="en-US" dirty="0" smtClean="0"/>
              <a:t>No need for an ending tag</a:t>
            </a:r>
          </a:p>
          <a:p>
            <a:pPr lvl="1"/>
            <a:r>
              <a:rPr lang="en-US" dirty="0" smtClean="0"/>
              <a:t>Normally used with other tags</a:t>
            </a:r>
          </a:p>
          <a:p>
            <a:r>
              <a:rPr lang="en-US" dirty="0" smtClean="0"/>
              <a:t>Add Code to Document </a:t>
            </a: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&lt;</a:t>
            </a:r>
            <a:r>
              <a:rPr lang="en-US" sz="2800" dirty="0" err="1" smtClean="0">
                <a:solidFill>
                  <a:srgbClr val="FFFF00"/>
                </a:solidFill>
              </a:rPr>
              <a:t>hr</a:t>
            </a:r>
            <a:r>
              <a:rPr lang="en-US" sz="2800" dirty="0" smtClean="0">
                <a:solidFill>
                  <a:srgbClr val="FFFF00"/>
                </a:solidFill>
              </a:rPr>
              <a:t>&gt; &lt;p&gt; My Family …&lt;/p&gt;</a:t>
            </a:r>
          </a:p>
          <a:p>
            <a:pPr marL="585216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Save and Display</a:t>
            </a:r>
          </a:p>
        </p:txBody>
      </p:sp>
    </p:spTree>
    <p:extLst>
      <p:ext uri="{BB962C8B-B14F-4D97-AF65-F5344CB8AC3E}">
        <p14:creationId xmlns:p14="http://schemas.microsoft.com/office/powerpoint/2010/main" val="16608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9675"/>
            <a:ext cx="580548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262687" y="2438400"/>
            <a:ext cx="2438400" cy="990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 is Before Paragraph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514" y="6096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put the &lt;HR&gt; tag after the end paragraph tag to move the line</a:t>
            </a:r>
          </a:p>
          <a:p>
            <a:r>
              <a:rPr lang="en-US" dirty="0" smtClean="0"/>
              <a:t>&lt;/p&gt; &lt;HR&gt;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Formatting Tags:</a:t>
            </a:r>
          </a:p>
          <a:p>
            <a:pPr lvl="1"/>
            <a:r>
              <a:rPr lang="en-US" dirty="0" smtClean="0"/>
              <a:t>&lt;b&gt;		Bold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em</a:t>
            </a:r>
            <a:r>
              <a:rPr lang="en-US" dirty="0" smtClean="0"/>
              <a:t>&gt; 		Emphasized Text (not the same as 			italics)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i</a:t>
            </a:r>
            <a:r>
              <a:rPr lang="en-US" dirty="0" smtClean="0"/>
              <a:t>&gt; 		Italics</a:t>
            </a:r>
          </a:p>
          <a:p>
            <a:pPr lvl="1"/>
            <a:r>
              <a:rPr lang="en-US" dirty="0" smtClean="0"/>
              <a:t>&lt;small&gt;	Small Text</a:t>
            </a:r>
          </a:p>
          <a:p>
            <a:pPr lvl="1"/>
            <a:r>
              <a:rPr lang="en-US" dirty="0" smtClean="0"/>
              <a:t>&lt;strong&gt;	Strong (not the same as bold)</a:t>
            </a:r>
          </a:p>
          <a:p>
            <a:pPr lvl="1"/>
            <a:r>
              <a:rPr lang="en-US" dirty="0" smtClean="0"/>
              <a:t>&lt;sub&gt;		Subscript</a:t>
            </a:r>
          </a:p>
          <a:p>
            <a:pPr lvl="1"/>
            <a:r>
              <a:rPr lang="en-US" dirty="0" smtClean="0"/>
              <a:t>&lt;sup&gt;		Superscript</a:t>
            </a:r>
          </a:p>
          <a:p>
            <a:pPr marL="58521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6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text and  formatting to your webpage</a:t>
            </a:r>
          </a:p>
          <a:p>
            <a:pPr lvl="1"/>
            <a:r>
              <a:rPr lang="en-US" dirty="0" smtClean="0"/>
              <a:t>Don’t forget end tags</a:t>
            </a:r>
          </a:p>
          <a:p>
            <a:pPr lvl="1"/>
            <a:r>
              <a:rPr lang="en-US" dirty="0" smtClean="0"/>
              <a:t>Formatted text goes in between the </a:t>
            </a:r>
            <a:r>
              <a:rPr lang="en-US" dirty="0" err="1" smtClean="0"/>
              <a:t>tage</a:t>
            </a:r>
            <a:endParaRPr lang="en-US" dirty="0" smtClean="0"/>
          </a:p>
          <a:p>
            <a:pPr lvl="1"/>
            <a:endParaRPr lang="en-US" dirty="0"/>
          </a:p>
          <a:p>
            <a:pPr marL="585216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&lt;</a:t>
            </a:r>
            <a:r>
              <a:rPr lang="en-US" dirty="0">
                <a:solidFill>
                  <a:srgbClr val="FFFF00"/>
                </a:solidFill>
              </a:rPr>
              <a:t>b&gt;Sample bold text &lt;/b&gt;&lt;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&gt;while this text it italic &lt;/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&gt; &lt;b&gt; &lt;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&gt; This Text is Bold and Italic &lt;/b&gt;&lt;/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&gt;</a:t>
            </a:r>
          </a:p>
          <a:p>
            <a:pPr marL="585216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585216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/>
              <a:t>Save and View in Web Browser</a:t>
            </a:r>
          </a:p>
        </p:txBody>
      </p:sp>
    </p:spTree>
    <p:extLst>
      <p:ext uri="{BB962C8B-B14F-4D97-AF65-F5344CB8AC3E}">
        <p14:creationId xmlns:p14="http://schemas.microsoft.com/office/powerpoint/2010/main" val="25946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147763"/>
            <a:ext cx="5910262" cy="415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Always test your code to make sure it is doing what you think it is doing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324600" y="4343400"/>
            <a:ext cx="2667000" cy="90487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Should have bolding and italics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Comments are ignored by the Web Browser</a:t>
            </a:r>
          </a:p>
          <a:p>
            <a:pPr lvl="1"/>
            <a:r>
              <a:rPr lang="en-US" dirty="0" smtClean="0"/>
              <a:t>Will not be displayed</a:t>
            </a:r>
          </a:p>
          <a:p>
            <a:r>
              <a:rPr lang="en-US" dirty="0" smtClean="0"/>
              <a:t>Used to make your code more readable and understandable</a:t>
            </a:r>
          </a:p>
          <a:p>
            <a:endParaRPr lang="en-US" dirty="0"/>
          </a:p>
          <a:p>
            <a:r>
              <a:rPr lang="en-US" dirty="0" smtClean="0"/>
              <a:t>Syntax: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&lt;! - - This is My Comment - - &gt;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Add a comment to your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HTML Code of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in the Web Page</a:t>
            </a:r>
          </a:p>
          <a:p>
            <a:r>
              <a:rPr lang="en-US" dirty="0" smtClean="0"/>
              <a:t>Select “View Source” or “View Page Source”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858000" cy="37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Relatively simple programming language</a:t>
            </a:r>
          </a:p>
          <a:p>
            <a:pPr lvl="1"/>
            <a:r>
              <a:rPr lang="en-US" dirty="0" smtClean="0"/>
              <a:t>Can create dynamic and rich web pages</a:t>
            </a:r>
          </a:p>
          <a:p>
            <a:pPr lvl="1"/>
            <a:r>
              <a:rPr lang="en-US" dirty="0" smtClean="0"/>
              <a:t>Easy to learn / many online tutorials available</a:t>
            </a:r>
          </a:p>
          <a:p>
            <a:r>
              <a:rPr lang="en-US" dirty="0" smtClean="0"/>
              <a:t>Site can be optimized for Search Engine Rankings</a:t>
            </a:r>
          </a:p>
          <a:p>
            <a:pPr lvl="1"/>
            <a:r>
              <a:rPr lang="en-US" dirty="0" smtClean="0"/>
              <a:t>Image ALT attribute</a:t>
            </a:r>
          </a:p>
          <a:p>
            <a:pPr lvl="2"/>
            <a:r>
              <a:rPr lang="en-US" dirty="0" smtClean="0"/>
              <a:t>Accessibility Issue</a:t>
            </a:r>
          </a:p>
          <a:p>
            <a:pPr lvl="2"/>
            <a:r>
              <a:rPr lang="en-US" dirty="0" smtClean="0"/>
              <a:t>Used by Search Engines – include Key Words here</a:t>
            </a:r>
          </a:p>
          <a:p>
            <a:pPr lvl="1"/>
            <a:r>
              <a:rPr lang="en-US" dirty="0" smtClean="0"/>
              <a:t>Heading Tag – Key Words in &lt;h1&gt; or &lt;h2&gt;</a:t>
            </a:r>
          </a:p>
          <a:p>
            <a:r>
              <a:rPr lang="en-US" dirty="0" smtClean="0"/>
              <a:t>Display Compatibility</a:t>
            </a:r>
          </a:p>
          <a:p>
            <a:pPr lvl="1"/>
            <a:r>
              <a:rPr lang="en-US" dirty="0" smtClean="0"/>
              <a:t>Use of Browser Specific Tags</a:t>
            </a:r>
          </a:p>
          <a:p>
            <a:r>
              <a:rPr lang="en-US" dirty="0" smtClean="0"/>
              <a:t>Pages Load Faster</a:t>
            </a:r>
          </a:p>
          <a:p>
            <a:pPr lvl="1"/>
            <a:r>
              <a:rPr lang="en-US" dirty="0" smtClean="0"/>
              <a:t>Editors create a lot of excess code / larger file sizes</a:t>
            </a:r>
          </a:p>
          <a:p>
            <a:r>
              <a:rPr lang="en-US" dirty="0" smtClean="0"/>
              <a:t>Wider Range of Design Options using CSS Styles Sheets (separates content from the design)</a:t>
            </a:r>
          </a:p>
          <a:p>
            <a:pPr lvl="1"/>
            <a:r>
              <a:rPr lang="en-US" dirty="0" smtClean="0"/>
              <a:t>Most editors use old technique of Tables to layout a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HTML Code of Web Pages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91600" cy="542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9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Wide Web Consortium</a:t>
            </a:r>
          </a:p>
          <a:p>
            <a:pPr lvl="1"/>
            <a:r>
              <a:rPr lang="en-US" dirty="0" smtClean="0"/>
              <a:t>Standards Organization for XHTML </a:t>
            </a:r>
          </a:p>
          <a:p>
            <a:pPr lvl="1"/>
            <a:r>
              <a:rPr lang="en-US" dirty="0" smtClean="0"/>
              <a:t>Create Standards and Protocols (Rules) for Web Development</a:t>
            </a:r>
          </a:p>
          <a:p>
            <a:pPr lvl="2"/>
            <a:r>
              <a:rPr lang="en-US" dirty="0" smtClean="0"/>
              <a:t>Consistent Handling of Web Pages across browsers (and future browsers)</a:t>
            </a:r>
          </a:p>
          <a:p>
            <a:pPr lvl="2"/>
            <a:r>
              <a:rPr lang="en-US" dirty="0"/>
              <a:t>Accessibility Access</a:t>
            </a:r>
          </a:p>
          <a:p>
            <a:pPr lvl="3"/>
            <a:r>
              <a:rPr lang="en-US" dirty="0"/>
              <a:t>Users with Disabilities</a:t>
            </a:r>
          </a:p>
          <a:p>
            <a:pPr lvl="1"/>
            <a:r>
              <a:rPr lang="en-US" dirty="0" smtClean="0"/>
              <a:t>Support future growth and development of the WWW</a:t>
            </a:r>
          </a:p>
        </p:txBody>
      </p:sp>
    </p:spTree>
    <p:extLst>
      <p:ext uri="{BB962C8B-B14F-4D97-AF65-F5344CB8AC3E}">
        <p14:creationId xmlns:p14="http://schemas.microsoft.com/office/powerpoint/2010/main" val="39815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Code Validator to Check Web Pages for Issues / Errors in Standards</a:t>
            </a:r>
          </a:p>
          <a:p>
            <a:endParaRPr lang="en-US" dirty="0"/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Make sure pages are following the Standards</a:t>
            </a:r>
          </a:p>
          <a:p>
            <a:pPr lvl="1"/>
            <a:r>
              <a:rPr lang="en-US" dirty="0" smtClean="0"/>
              <a:t>Documents Accessibility</a:t>
            </a:r>
          </a:p>
          <a:p>
            <a:pPr lvl="1"/>
            <a:r>
              <a:rPr lang="en-US" dirty="0" smtClean="0"/>
              <a:t>Debugging Tools – Helps to find coding errors</a:t>
            </a:r>
          </a:p>
          <a:p>
            <a:pPr lvl="1"/>
            <a:r>
              <a:rPr lang="en-US" dirty="0" smtClean="0"/>
              <a:t>Easier Maintenance of pages when standards are followed</a:t>
            </a:r>
          </a:p>
          <a:p>
            <a:pPr lvl="1"/>
            <a:r>
              <a:rPr lang="en-US" dirty="0" smtClean="0"/>
              <a:t>Shows professionalism</a:t>
            </a:r>
          </a:p>
          <a:p>
            <a:r>
              <a:rPr lang="en-US" dirty="0" smtClean="0">
                <a:hlinkClick r:id="rId2"/>
              </a:rPr>
              <a:t>http://validator.w3.org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Web Page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76400"/>
            <a:ext cx="8477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962400" y="3048000"/>
            <a:ext cx="1905000" cy="7239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Upload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486400" y="4191000"/>
            <a:ext cx="2133600" cy="7239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 For File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64629" y="5105400"/>
            <a:ext cx="15621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Results</a:t>
            </a:r>
          </a:p>
          <a:p>
            <a:r>
              <a:rPr lang="en-US" dirty="0" smtClean="0"/>
              <a:t>Make Changes to Code if Needed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6019800" cy="315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5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2400"/>
            <a:ext cx="5410200" cy="642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XHTML 5 is the new </a:t>
            </a:r>
            <a:r>
              <a:rPr lang="en-US" smtClean="0"/>
              <a:t>standard for 2013</a:t>
            </a:r>
            <a:endParaRPr lang="en-US" dirty="0" smtClean="0"/>
          </a:p>
          <a:p>
            <a:pPr lvl="1"/>
            <a:r>
              <a:rPr lang="en-US" dirty="0" smtClean="0"/>
              <a:t>It is a work in process</a:t>
            </a:r>
          </a:p>
          <a:p>
            <a:pPr lvl="1"/>
            <a:r>
              <a:rPr lang="en-US" dirty="0" smtClean="0"/>
              <a:t>Not fully adopted yet</a:t>
            </a:r>
          </a:p>
          <a:p>
            <a:pPr lvl="1"/>
            <a:r>
              <a:rPr lang="en-US" dirty="0" smtClean="0"/>
              <a:t>Most MAJOR browsers support many of the new elements</a:t>
            </a:r>
          </a:p>
          <a:p>
            <a:r>
              <a:rPr lang="en-US" dirty="0" smtClean="0"/>
              <a:t>Some New Features</a:t>
            </a:r>
          </a:p>
          <a:p>
            <a:pPr lvl="1"/>
            <a:r>
              <a:rPr lang="en-US" dirty="0" smtClean="0"/>
              <a:t>&lt;canvas&gt; element for 2D drawing</a:t>
            </a:r>
          </a:p>
          <a:p>
            <a:pPr lvl="1"/>
            <a:r>
              <a:rPr lang="en-US" dirty="0" smtClean="0"/>
              <a:t>&lt;video&gt; and &lt;audio&gt; elements</a:t>
            </a:r>
          </a:p>
          <a:p>
            <a:pPr lvl="1"/>
            <a:r>
              <a:rPr lang="en-US" dirty="0" smtClean="0"/>
              <a:t>New content elements</a:t>
            </a:r>
          </a:p>
          <a:p>
            <a:pPr lvl="2"/>
            <a:r>
              <a:rPr lang="en-US" dirty="0" smtClean="0"/>
              <a:t>&lt;header&gt; / &lt;footer&gt; / &lt;section&gt;</a:t>
            </a:r>
          </a:p>
          <a:p>
            <a:pPr lvl="2"/>
            <a:r>
              <a:rPr lang="en-US" dirty="0" smtClean="0"/>
              <a:t>Calendar  and Date / Time controls</a:t>
            </a:r>
          </a:p>
          <a:p>
            <a:pPr marL="905256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Code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 smtClean="0"/>
              <a:t>&lt;!DOCTYPE html&gt;</a:t>
            </a:r>
          </a:p>
          <a:p>
            <a:pPr marL="137160" indent="0">
              <a:buNone/>
            </a:pPr>
            <a:r>
              <a:rPr lang="en-US" dirty="0" smtClean="0"/>
              <a:t>&lt;html&gt;</a:t>
            </a:r>
          </a:p>
          <a:p>
            <a:pPr marL="137160" indent="0">
              <a:buNone/>
            </a:pPr>
            <a:r>
              <a:rPr lang="en-US" dirty="0" smtClean="0"/>
              <a:t>&lt;head&gt;</a:t>
            </a:r>
          </a:p>
          <a:p>
            <a:pPr marL="137160" indent="0">
              <a:buNone/>
            </a:pPr>
            <a:r>
              <a:rPr lang="en-US" dirty="0" smtClean="0"/>
              <a:t>&lt;title&gt; Title of my </a:t>
            </a:r>
            <a:r>
              <a:rPr lang="en-US" dirty="0" err="1" smtClean="0"/>
              <a:t>WebPage</a:t>
            </a:r>
            <a:r>
              <a:rPr lang="en-US" dirty="0" smtClean="0"/>
              <a:t> &lt;/title&gt;</a:t>
            </a:r>
          </a:p>
          <a:p>
            <a:pPr marL="137160" indent="0">
              <a:buNone/>
            </a:pPr>
            <a:r>
              <a:rPr lang="en-US" dirty="0" smtClean="0"/>
              <a:t>&lt;/head&gt;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&lt;body&gt;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&lt;h1&gt; My First Heading &lt;/h1&gt;</a:t>
            </a:r>
          </a:p>
          <a:p>
            <a:pPr marL="137160" indent="0">
              <a:buNone/>
            </a:pPr>
            <a:r>
              <a:rPr lang="en-US" dirty="0" smtClean="0"/>
              <a:t>&lt;p&gt; My First Paragraph &lt;/p&gt;</a:t>
            </a:r>
          </a:p>
          <a:p>
            <a:pPr marL="137160" indent="0">
              <a:buNone/>
            </a:pPr>
            <a:r>
              <a:rPr lang="en-US" dirty="0" smtClean="0"/>
              <a:t>&lt;/body&gt;</a:t>
            </a:r>
          </a:p>
          <a:p>
            <a:pPr marL="137160" indent="0">
              <a:buNone/>
            </a:pPr>
            <a:r>
              <a:rPr lang="en-US" dirty="0" smtClean="0"/>
              <a:t>&lt;/html&gt;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the Document Type and the Standards used</a:t>
            </a:r>
          </a:p>
          <a:p>
            <a:r>
              <a:rPr lang="en-US" dirty="0" smtClean="0"/>
              <a:t>Helps the Browser to Display the Page Correctly</a:t>
            </a:r>
          </a:p>
          <a:p>
            <a:r>
              <a:rPr lang="en-US" dirty="0" smtClean="0"/>
              <a:t>&lt;!DOCTYPE html&gt;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HTML version 5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66295"/>
              </p:ext>
            </p:extLst>
          </p:nvPr>
        </p:nvGraphicFramePr>
        <p:xfrm>
          <a:off x="4724400" y="3276600"/>
          <a:ext cx="3581401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2209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Released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HTML+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HTML 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HTML 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XHTML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HTML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XHTML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2013*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&lt;html&gt; </a:t>
            </a:r>
          </a:p>
          <a:p>
            <a:pPr lvl="1"/>
            <a:r>
              <a:rPr lang="en-US" dirty="0" smtClean="0"/>
              <a:t>Describes the web page</a:t>
            </a:r>
          </a:p>
          <a:p>
            <a:pPr lvl="1"/>
            <a:r>
              <a:rPr lang="en-US" dirty="0" smtClean="0"/>
              <a:t>Provides details on how to display the data</a:t>
            </a:r>
          </a:p>
          <a:p>
            <a:r>
              <a:rPr lang="en-US" dirty="0" smtClean="0"/>
              <a:t>&lt;head&gt;</a:t>
            </a:r>
          </a:p>
          <a:p>
            <a:pPr lvl="1"/>
            <a:r>
              <a:rPr lang="en-US" dirty="0" smtClean="0"/>
              <a:t>Container for all of the header elements</a:t>
            </a:r>
          </a:p>
          <a:p>
            <a:pPr lvl="1"/>
            <a:r>
              <a:rPr lang="en-US" dirty="0" smtClean="0"/>
              <a:t>Title, meta data, scripts, location of style sheets</a:t>
            </a:r>
          </a:p>
          <a:p>
            <a:r>
              <a:rPr lang="en-US" dirty="0" smtClean="0"/>
              <a:t>&lt;title&gt;</a:t>
            </a:r>
          </a:p>
          <a:p>
            <a:pPr lvl="1"/>
            <a:r>
              <a:rPr lang="en-US" dirty="0" smtClean="0"/>
              <a:t>Contained within the head</a:t>
            </a:r>
          </a:p>
          <a:p>
            <a:pPr lvl="1"/>
            <a:r>
              <a:rPr lang="en-US" dirty="0" smtClean="0"/>
              <a:t>Defines the title for display on title bar, favorites list, search engine results</a:t>
            </a:r>
          </a:p>
          <a:p>
            <a:r>
              <a:rPr lang="en-US" dirty="0" smtClean="0"/>
              <a:t>&lt;body&gt;</a:t>
            </a:r>
          </a:p>
          <a:p>
            <a:pPr lvl="1"/>
            <a:r>
              <a:rPr lang="en-US" dirty="0" smtClean="0"/>
              <a:t>Contains the visible page content</a:t>
            </a:r>
          </a:p>
        </p:txBody>
      </p:sp>
    </p:spTree>
    <p:extLst>
      <p:ext uri="{BB962C8B-B14F-4D97-AF65-F5344CB8AC3E}">
        <p14:creationId xmlns:p14="http://schemas.microsoft.com/office/powerpoint/2010/main" val="12632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Keywords surrounded by angle brackets &lt; &gt;</a:t>
            </a:r>
          </a:p>
          <a:p>
            <a:pPr lvl="1"/>
            <a:r>
              <a:rPr lang="en-US" dirty="0" smtClean="0"/>
              <a:t>Example:  &lt;html&gt;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Normally </a:t>
            </a:r>
            <a:r>
              <a:rPr lang="en-US" dirty="0" smtClean="0">
                <a:solidFill>
                  <a:schemeClr val="bg1"/>
                </a:solidFill>
              </a:rPr>
              <a:t>(but not always) </a:t>
            </a:r>
            <a:r>
              <a:rPr lang="en-US" dirty="0" smtClean="0"/>
              <a:t>come in Pairs  </a:t>
            </a:r>
          </a:p>
          <a:p>
            <a:pPr lvl="1"/>
            <a:r>
              <a:rPr lang="en-US" dirty="0" smtClean="0"/>
              <a:t>Beginning and Ending Tags</a:t>
            </a:r>
          </a:p>
          <a:p>
            <a:pPr lvl="1"/>
            <a:r>
              <a:rPr lang="en-US" dirty="0" smtClean="0"/>
              <a:t>&lt;start&gt; content text &lt;/end&gt;</a:t>
            </a:r>
          </a:p>
          <a:p>
            <a:pPr lvl="1"/>
            <a:r>
              <a:rPr lang="en-US" dirty="0" smtClean="0"/>
              <a:t>&lt;p&gt; text &lt;/p&gt;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that reads and displays HTML code</a:t>
            </a:r>
          </a:p>
          <a:p>
            <a:pPr lvl="1"/>
            <a:r>
              <a:rPr lang="en-US" dirty="0" smtClean="0"/>
              <a:t>Internet Explorer</a:t>
            </a:r>
          </a:p>
          <a:p>
            <a:pPr lvl="1"/>
            <a:r>
              <a:rPr lang="en-US" dirty="0" smtClean="0"/>
              <a:t>Firefox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smtClean="0"/>
              <a:t>Safari</a:t>
            </a:r>
          </a:p>
          <a:p>
            <a:r>
              <a:rPr lang="en-US" dirty="0" smtClean="0"/>
              <a:t>Does not display the HTML tags</a:t>
            </a:r>
          </a:p>
          <a:p>
            <a:pPr lvl="1"/>
            <a:r>
              <a:rPr lang="en-US" dirty="0" smtClean="0"/>
              <a:t>Interprets them </a:t>
            </a:r>
          </a:p>
          <a:p>
            <a:pPr lvl="1"/>
            <a:r>
              <a:rPr lang="en-US" dirty="0" smtClean="0"/>
              <a:t>Displays the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USA">
      <a:dk1>
        <a:srgbClr val="FF0000"/>
      </a:dk1>
      <a:lt1>
        <a:sysClr val="window" lastClr="FFFFFF"/>
      </a:lt1>
      <a:dk2>
        <a:srgbClr val="365BB0"/>
      </a:dk2>
      <a:lt2>
        <a:srgbClr val="365BB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00"/>
      </a:hlink>
      <a:folHlink>
        <a:srgbClr val="00B0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459</TotalTime>
  <Words>1717</Words>
  <Application>Microsoft Office PowerPoint</Application>
  <PresentationFormat>On-screen Show (4:3)</PresentationFormat>
  <Paragraphs>389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Creating Your Own Web Pages</vt:lpstr>
      <vt:lpstr>HTML – What is It?</vt:lpstr>
      <vt:lpstr>Why Code in HTML</vt:lpstr>
      <vt:lpstr>Advantages to HTML</vt:lpstr>
      <vt:lpstr>HTML Code Example</vt:lpstr>
      <vt:lpstr>DocType</vt:lpstr>
      <vt:lpstr>Sections</vt:lpstr>
      <vt:lpstr>HTML Tags</vt:lpstr>
      <vt:lpstr>Web Browsers</vt:lpstr>
      <vt:lpstr>Create a Folder</vt:lpstr>
      <vt:lpstr>Create 1st Web Page</vt:lpstr>
      <vt:lpstr>Type in Code</vt:lpstr>
      <vt:lpstr>Save HTML Document</vt:lpstr>
      <vt:lpstr>Save HTML Document</vt:lpstr>
      <vt:lpstr>Show in Web Browser</vt:lpstr>
      <vt:lpstr>Show in Web Browser</vt:lpstr>
      <vt:lpstr>Show in Web Browser</vt:lpstr>
      <vt:lpstr>Headings</vt:lpstr>
      <vt:lpstr>Headings</vt:lpstr>
      <vt:lpstr>Headings</vt:lpstr>
      <vt:lpstr>Paragraphs</vt:lpstr>
      <vt:lpstr>Paragraphs</vt:lpstr>
      <vt:lpstr>Links</vt:lpstr>
      <vt:lpstr>Links</vt:lpstr>
      <vt:lpstr>Links</vt:lpstr>
      <vt:lpstr>Links</vt:lpstr>
      <vt:lpstr>Images</vt:lpstr>
      <vt:lpstr>Download a Picture</vt:lpstr>
      <vt:lpstr>Images</vt:lpstr>
      <vt:lpstr>Images</vt:lpstr>
      <vt:lpstr>Image Links</vt:lpstr>
      <vt:lpstr>Absolute and Relative Paths</vt:lpstr>
      <vt:lpstr>Lines</vt:lpstr>
      <vt:lpstr>Lines</vt:lpstr>
      <vt:lpstr>Text Formatting</vt:lpstr>
      <vt:lpstr>Text Formatting</vt:lpstr>
      <vt:lpstr>Text Formatting</vt:lpstr>
      <vt:lpstr>Comments</vt:lpstr>
      <vt:lpstr>View HTML Code of Web Pages</vt:lpstr>
      <vt:lpstr>View HTML Code of Web Pages</vt:lpstr>
      <vt:lpstr>W3C</vt:lpstr>
      <vt:lpstr>W3C Validation</vt:lpstr>
      <vt:lpstr>Validate Web Page</vt:lpstr>
      <vt:lpstr>Validate Web Pages</vt:lpstr>
      <vt:lpstr>PowerPoint Presentation</vt:lpstr>
      <vt:lpstr>HTML in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Your Own Web Pages</dc:title>
  <dc:creator>Debra Chapman</dc:creator>
  <cp:lastModifiedBy>Debra Chapman</cp:lastModifiedBy>
  <cp:revision>41</cp:revision>
  <cp:lastPrinted>2013-02-13T15:13:29Z</cp:lastPrinted>
  <dcterms:created xsi:type="dcterms:W3CDTF">2013-01-22T19:45:15Z</dcterms:created>
  <dcterms:modified xsi:type="dcterms:W3CDTF">2013-04-09T17:51:23Z</dcterms:modified>
</cp:coreProperties>
</file>